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8" r:id="rId2"/>
    <p:sldId id="277" r:id="rId3"/>
    <p:sldId id="286" r:id="rId4"/>
    <p:sldId id="290" r:id="rId5"/>
    <p:sldId id="305" r:id="rId6"/>
    <p:sldId id="310" r:id="rId7"/>
    <p:sldId id="311" r:id="rId8"/>
    <p:sldId id="312" r:id="rId9"/>
    <p:sldId id="313" r:id="rId10"/>
    <p:sldId id="314" r:id="rId11"/>
    <p:sldId id="320" r:id="rId12"/>
    <p:sldId id="315" r:id="rId13"/>
    <p:sldId id="316" r:id="rId14"/>
    <p:sldId id="325" r:id="rId15"/>
    <p:sldId id="321" r:id="rId16"/>
    <p:sldId id="322" r:id="rId17"/>
    <p:sldId id="323" r:id="rId18"/>
    <p:sldId id="326" r:id="rId19"/>
    <p:sldId id="324" r:id="rId20"/>
    <p:sldId id="328" r:id="rId21"/>
    <p:sldId id="329" r:id="rId22"/>
    <p:sldId id="330" r:id="rId23"/>
    <p:sldId id="327" r:id="rId24"/>
    <p:sldId id="319" r:id="rId25"/>
    <p:sldId id="331" r:id="rId26"/>
    <p:sldId id="308" r:id="rId27"/>
    <p:sldId id="332" r:id="rId28"/>
    <p:sldId id="333" r:id="rId29"/>
    <p:sldId id="335" r:id="rId30"/>
    <p:sldId id="334" r:id="rId31"/>
    <p:sldId id="336" r:id="rId32"/>
    <p:sldId id="337" r:id="rId33"/>
  </p:sldIdLst>
  <p:sldSz cx="23763288" cy="13322300"/>
  <p:notesSz cx="6858000" cy="9144000"/>
  <p:defaultTextStyle>
    <a:defPPr>
      <a:defRPr lang="zh-CN"/>
    </a:defPPr>
    <a:lvl1pPr algn="l" defTabSz="2117725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1058863" indent="-601663" algn="l" defTabSz="2117725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2117725" indent="-1203325" algn="l" defTabSz="2117725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3178175" indent="-1806575" algn="l" defTabSz="2117725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4237038" indent="-2408238" algn="l" defTabSz="2117725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42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42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42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42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0BB"/>
    <a:srgbClr val="00A7B4"/>
    <a:srgbClr val="DC6690"/>
    <a:srgbClr val="4DA9CF"/>
    <a:srgbClr val="3F3F3F"/>
    <a:srgbClr val="A88A77"/>
    <a:srgbClr val="329B61"/>
    <a:srgbClr val="339B61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32" d="100"/>
          <a:sy n="32" d="100"/>
        </p:scale>
        <p:origin x="-114" y="-282"/>
      </p:cViewPr>
      <p:guideLst>
        <p:guide orient="horz" pos="4196"/>
        <p:guide pos="748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9D56ED4-CDB4-4E0C-8E8B-291A913FFFB3}" type="datetimeFigureOut">
              <a:rPr lang="zh-CN" altLang="en-US"/>
              <a:pPr>
                <a:defRPr/>
              </a:pPr>
              <a:t>2018-1-15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B675ABF-6A81-4177-97A9-1E3AF7E641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B8DF249-ACE2-4110-B5B3-0411AAD82EDF}" type="datetimeFigureOut">
              <a:rPr lang="zh-CN" altLang="en-US"/>
              <a:pPr>
                <a:defRPr/>
              </a:pPr>
              <a:t>2018-1-15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A5140E8-6F75-48CF-A004-4DAE38F196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D40AEF-6219-43BE-8EB5-EC2ABF42D2C9}" type="slidenum">
              <a:rPr lang="zh-CN" altLang="en-US" smtClean="0">
                <a:ea typeface="宋体" charset="-122"/>
              </a:rPr>
              <a:pPr/>
              <a:t>1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 userDrawn="1"/>
        </p:nvSpPr>
        <p:spPr>
          <a:xfrm>
            <a:off x="7880350" y="4238625"/>
            <a:ext cx="1329055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zh-CN" altLang="en-US" sz="6000" b="1" dirty="0">
              <a:solidFill>
                <a:srgbClr val="339B6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7"/>
          <p:cNvSpPr txBox="1"/>
          <p:nvPr userDrawn="1"/>
        </p:nvSpPr>
        <p:spPr>
          <a:xfrm>
            <a:off x="7880350" y="5173663"/>
            <a:ext cx="81454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zh-CN" altLang="en-US" sz="100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8"/>
          <p:cNvSpPr txBox="1"/>
          <p:nvPr userDrawn="1"/>
        </p:nvSpPr>
        <p:spPr>
          <a:xfrm>
            <a:off x="7921625" y="7589838"/>
            <a:ext cx="13249275" cy="825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 descr="C:\Users\Administrator\Desktop\18一轮PPT-地理\一轮PPT背景-地理-0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23763288" cy="133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880350" y="4238625"/>
            <a:ext cx="1329055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zh-CN" altLang="en-US" sz="6000" b="1" dirty="0">
              <a:solidFill>
                <a:srgbClr val="339B6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880350" y="5173663"/>
            <a:ext cx="81454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zh-CN" altLang="en-US" sz="100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921625" y="7589838"/>
            <a:ext cx="13249275" cy="825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9" name="Picture 2" descr="C:\Users\Administrator\Desktop\18一轮PPT-地理\一轮PPT背景-地理-02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22225" y="0"/>
            <a:ext cx="23763288" cy="133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2117725" rtl="0" eaLnBrk="0" fontAlgn="base" hangingPunct="0">
        <a:spcBef>
          <a:spcPct val="0"/>
        </a:spcBef>
        <a:spcAft>
          <a:spcPct val="0"/>
        </a:spcAft>
        <a:defRPr sz="10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117725" rtl="0" eaLnBrk="0" fontAlgn="base" hangingPunct="0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itchFamily="34" charset="0"/>
          <a:ea typeface="宋体" charset="-122"/>
        </a:defRPr>
      </a:lvl2pPr>
      <a:lvl3pPr algn="ctr" defTabSz="2117725" rtl="0" eaLnBrk="0" fontAlgn="base" hangingPunct="0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itchFamily="34" charset="0"/>
          <a:ea typeface="宋体" charset="-122"/>
        </a:defRPr>
      </a:lvl3pPr>
      <a:lvl4pPr algn="ctr" defTabSz="2117725" rtl="0" eaLnBrk="0" fontAlgn="base" hangingPunct="0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itchFamily="34" charset="0"/>
          <a:ea typeface="宋体" charset="-122"/>
        </a:defRPr>
      </a:lvl4pPr>
      <a:lvl5pPr algn="ctr" defTabSz="2117725" rtl="0" eaLnBrk="0" fontAlgn="base" hangingPunct="0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defTabSz="2117725" rtl="0" fontAlgn="base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defTabSz="2117725" rtl="0" fontAlgn="base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defTabSz="2117725" rtl="0" fontAlgn="base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defTabSz="2117725" rtl="0" fontAlgn="base"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793750" indent="-793750" algn="l" defTabSz="21177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720850" indent="-661988" algn="l" defTabSz="21177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2647950" indent="-528638" algn="l" defTabSz="21177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708400" indent="-528638" algn="l" defTabSz="21177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767263" indent="-528638" algn="l" defTabSz="21177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27586" indent="-529781" algn="l" defTabSz="2119122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887147" indent="-529781" algn="l" defTabSz="2119122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946708" indent="-529781" algn="l" defTabSz="2119122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006269" indent="-529781" algn="l" defTabSz="2119122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1912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9561" algn="l" defTabSz="211912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19122" algn="l" defTabSz="211912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78683" algn="l" defTabSz="211912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38244" algn="l" defTabSz="211912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297805" algn="l" defTabSz="211912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357366" algn="l" defTabSz="211912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16927" algn="l" defTabSz="211912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476488" algn="l" defTabSz="211912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4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5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6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77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594725" y="5653088"/>
            <a:ext cx="13646150" cy="1189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zh-CN" sz="7200" b="1">
                <a:solidFill>
                  <a:srgbClr val="595959"/>
                </a:solidFill>
                <a:latin typeface="微软雅黑"/>
                <a:ea typeface="微软雅黑"/>
                <a:cs typeface="微软雅黑"/>
              </a:rPr>
              <a:t>化学实验综合题</a:t>
            </a:r>
            <a:r>
              <a:rPr lang="zh-CN" altLang="en-US" sz="7200" b="1">
                <a:solidFill>
                  <a:srgbClr val="595959"/>
                </a:solidFill>
                <a:latin typeface="微软雅黑"/>
                <a:ea typeface="微软雅黑"/>
                <a:cs typeface="微软雅黑"/>
              </a:rPr>
              <a:t>型 突破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8737600" y="6961188"/>
            <a:ext cx="13360400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8" y="2628900"/>
            <a:ext cx="21864637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888" y="2124075"/>
            <a:ext cx="2078831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5763" y="1547813"/>
            <a:ext cx="20451762" cy="10226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447925" y="2124075"/>
            <a:ext cx="18938875" cy="941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【</a:t>
            </a:r>
            <a:r>
              <a:rPr lang="zh-CN" altLang="en-US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答案</a:t>
            </a:r>
            <a:r>
              <a:rPr lang="en-US" altLang="zh-CN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】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 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(1)①A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　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4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Cl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Ca(OH)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     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     2NH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↑＋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CaCl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O(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或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B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　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·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O           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↑＋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O)   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②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dcfei   (2)①F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、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D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、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G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、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H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、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D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、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I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　氧化铜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(CuO)  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②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H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中黑色粉末变为红色，其后的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D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中澄清石灰水变浑浊</a:t>
            </a:r>
          </a:p>
          <a:p>
            <a:pPr>
              <a:lnSpc>
                <a:spcPct val="150000"/>
              </a:lnSpc>
            </a:pPr>
            <a:r>
              <a:rPr lang="en-US" altLang="zh-CN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【</a:t>
            </a:r>
            <a:r>
              <a:rPr lang="zh-CN" altLang="en-US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解析</a:t>
            </a:r>
            <a:r>
              <a:rPr lang="en-US" altLang="zh-CN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】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 (1)①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结合图示可用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A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装置或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B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装置制备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，利用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A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装置制备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用到的药品为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4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Cl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和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Ca(OH)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，利用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B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装置制备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时，圆底烧瓶中需加浓氨水，据此可写出相应的化学方程式。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②NH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需经装有碱石灰的干燥管干燥，由于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的密度小于空气，收集气体时需短管进长管出，收集完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需进行尾气处理，由于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极易溶于水，应用装置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F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进行尾气处理，即正确的连接顺序为发生装置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→d→c→f→e→i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。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(2)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检验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通常是让气体和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CuO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固体粉末反应，并将生成的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气体通入澄清石灰水，根据固体颜色变化和石灰水是否变浑浊来确定是否有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；分解产物中有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，应使分解产物先通过盛有浓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NaOH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溶液的装置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F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除去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，再通过盛有澄清石灰水的装置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D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检验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是否除尽，再通过盛有无水氯化钙的干燥装置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G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，后通过盛有灼热的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CuO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的装置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H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，使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转化为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，再经盛有澄清石灰水的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D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装置检验，即可达到实验目的。</a:t>
            </a: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1850" y="2268538"/>
            <a:ext cx="9525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34050" y="2197100"/>
            <a:ext cx="9540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5763" y="1908175"/>
            <a:ext cx="20451762" cy="9577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38" y="2268538"/>
            <a:ext cx="27146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2093913" y="2197100"/>
            <a:ext cx="23399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解题策略</a:t>
            </a:r>
          </a:p>
        </p:txBody>
      </p:sp>
      <p:sp>
        <p:nvSpPr>
          <p:cNvPr id="13" name="矩形 12"/>
          <p:cNvSpPr/>
          <p:nvPr/>
        </p:nvSpPr>
        <p:spPr>
          <a:xfrm>
            <a:off x="2089150" y="2989263"/>
            <a:ext cx="19226213" cy="8401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．实验流程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．装置连接顺序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分析各装置的作用，按实验流程连接；填接口连接顺序时还应注意：洗气或干燥气体时导气管长进短出，干燥管大口进小口出。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净化气体时：一般先除去有毒、有刺激性气味的气体，后除去无毒、无味的气体，最后除水蒸气。</a:t>
            </a:r>
          </a:p>
        </p:txBody>
      </p:sp>
      <p:pic>
        <p:nvPicPr>
          <p:cNvPr id="6146" name="Picture 2" descr="8SU3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0675" y="4068763"/>
            <a:ext cx="122332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5763" y="1908175"/>
            <a:ext cx="20451762" cy="9577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51038" y="2700338"/>
            <a:ext cx="19861212" cy="24876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检验混合气体时：先检验水蒸气，再检验并除去性质较活泼气体，最后检验其他气体。如蔗糖与浓硫酸反应时混有少量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及水蒸气，应先用无水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CuSO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检验水蒸气，再用品红检验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，酸性高锰酸钾溶液除去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，然后用澄清石灰水检验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6988" y="2052638"/>
            <a:ext cx="20786725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588" y="2124075"/>
            <a:ext cx="1405731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0" y="6276975"/>
            <a:ext cx="1951355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688" y="2124075"/>
            <a:ext cx="19751675" cy="813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2557463"/>
            <a:ext cx="20664488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5763" y="1547813"/>
            <a:ext cx="20451762" cy="10226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574925" y="2430463"/>
          <a:ext cx="18408650" cy="12344400"/>
        </p:xfrm>
        <a:graphic>
          <a:graphicData uri="http://schemas.openxmlformats.org/presentationml/2006/ole">
            <p:oleObj spid="_x0000_s11266" name="文档" r:id="rId3" imgW="11785724" imgH="7892674" progId="">
              <p:embed/>
            </p:oleObj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165350" y="1428750"/>
            <a:ext cx="67151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8500" b="1">
                <a:latin typeface="微软雅黑"/>
                <a:ea typeface="微软雅黑"/>
                <a:cs typeface="微软雅黑"/>
              </a:rPr>
              <a:t>题型特点</a:t>
            </a: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152525" y="3232150"/>
            <a:ext cx="19226213" cy="718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        </a:t>
            </a:r>
            <a:r>
              <a:rPr lang="zh-CN" altLang="zh-CN" sz="6200">
                <a:latin typeface="微软雅黑"/>
                <a:ea typeface="微软雅黑"/>
                <a:cs typeface="微软雅黑"/>
              </a:rPr>
              <a:t>本题型为每年的必考题型，以仪器的组装、实验的改进、评价和设计等为考查方向，考查考生的分析和解决问题、实验操作、实验设计和创新等能力。根据实验中是否计算，也可以将综合实验分为定量实验、定性实验两大类。</a:t>
            </a:r>
            <a:endParaRPr lang="zh-CN" altLang="en-US" sz="6200"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236788" y="2873375"/>
            <a:ext cx="11503025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5763" y="1547813"/>
            <a:ext cx="20451762" cy="10226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738438" y="2197100"/>
          <a:ext cx="18143537" cy="12152313"/>
        </p:xfrm>
        <a:graphic>
          <a:graphicData uri="http://schemas.openxmlformats.org/presentationml/2006/ole">
            <p:oleObj spid="_x0000_s12290" name="文档" r:id="rId3" imgW="11814594" imgH="7889795" progId="">
              <p:embed/>
            </p:oleObj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5763" y="1547813"/>
            <a:ext cx="20451762" cy="10226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738438" y="2197100"/>
          <a:ext cx="18143537" cy="12152313"/>
        </p:xfrm>
        <a:graphic>
          <a:graphicData uri="http://schemas.openxmlformats.org/presentationml/2006/ole">
            <p:oleObj spid="_x0000_s13314" name="文档" r:id="rId3" imgW="11825060" imgH="7886557" progId="">
              <p:embed/>
            </p:oleObj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5763" y="1547813"/>
            <a:ext cx="20451762" cy="10226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738438" y="2197100"/>
          <a:ext cx="18143537" cy="12152313"/>
        </p:xfrm>
        <a:graphic>
          <a:graphicData uri="http://schemas.openxmlformats.org/presentationml/2006/ole">
            <p:oleObj spid="_x0000_s14338" name="文档" r:id="rId3" imgW="11825060" imgH="7883678" progId="">
              <p:embed/>
            </p:oleObj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5763" y="1908175"/>
            <a:ext cx="20451762" cy="9577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38" y="2268538"/>
            <a:ext cx="27146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4821" name="TextBox 10"/>
          <p:cNvSpPr txBox="1">
            <a:spLocks noChangeArrowheads="1"/>
          </p:cNvSpPr>
          <p:nvPr/>
        </p:nvSpPr>
        <p:spPr bwMode="auto">
          <a:xfrm>
            <a:off x="2093913" y="2197100"/>
            <a:ext cx="23399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解题策略</a:t>
            </a:r>
          </a:p>
        </p:txBody>
      </p:sp>
      <p:sp>
        <p:nvSpPr>
          <p:cNvPr id="13" name="矩形 12"/>
          <p:cNvSpPr/>
          <p:nvPr/>
        </p:nvSpPr>
        <p:spPr>
          <a:xfrm>
            <a:off x="2089150" y="2989263"/>
            <a:ext cx="19226213" cy="7570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．有关滴定的计算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酸碱中和滴定的计算：如以标准</a:t>
            </a:r>
            <a:r>
              <a:rPr lang="en-US" altLang="zh-CN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HCl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溶液滴定待测的</a:t>
            </a:r>
            <a:r>
              <a:rPr lang="en-US" altLang="zh-CN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NaOH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溶液，待测的</a:t>
            </a:r>
            <a:r>
              <a:rPr lang="en-US" altLang="zh-CN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NaOH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溶液的物质的量浓度为</a:t>
            </a:r>
            <a:r>
              <a:rPr lang="en-US" altLang="zh-CN" sz="3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NaOH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                      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氧化还原滴定的计算：主要根据氧化还原的化学方程式或离子方程式或关系式计算。如：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KMnO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滴定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溶液：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2MnO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4</a:t>
            </a:r>
            <a:r>
              <a:rPr lang="en-US" altLang="zh-CN" sz="3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6H</a:t>
            </a:r>
            <a:r>
              <a:rPr lang="zh-CN" altLang="zh-CN" sz="3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5H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=10CO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↑＋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2Mn</a:t>
            </a:r>
            <a:r>
              <a:rPr lang="en-US" altLang="zh-CN" sz="3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8H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Na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滴定碘液：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2Na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=Na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2NaI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．其他计算：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利用元素守恒关系确定物质的化学式，根据溶度积计算沉淀生成与否或离子浓度，根据化学平衡常数、电离平衡常数的计算判断反应的方向，化学平衡中利用公式计算转化率、产率。</a:t>
            </a:r>
            <a:endParaRPr lang="zh-CN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4500563"/>
            <a:ext cx="41878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12888" y="2933700"/>
            <a:ext cx="20953412" cy="2478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rgbClr val="8D80BB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3600" b="1" dirty="0">
                <a:solidFill>
                  <a:srgbClr val="8D80BB"/>
                </a:solidFill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草酸晶体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en-US" altLang="zh-CN" sz="3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x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无色，熔点为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101 ℃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，易溶于水，受热易脱水、升华，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170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℃以上分解，草酸钙难溶于水。某研究性小组按照图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G1­7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装置，检验草酸晶体的分解产物中含有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。已知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中盛装澄清石灰水，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中盛装浓</a:t>
            </a:r>
            <a:r>
              <a:rPr lang="en-US" altLang="zh-CN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NaOH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溶液，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中盛有</a:t>
            </a:r>
            <a:r>
              <a:rPr lang="en-US" altLang="zh-CN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CuO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0" y="0"/>
            <a:ext cx="2376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55600" defTabSz="914400"/>
            <a:r>
              <a:rPr lang="en-US" altLang="zh-CN" sz="1400">
                <a:solidFill>
                  <a:srgbClr val="595959"/>
                </a:solidFill>
                <a:latin typeface="微软雅黑"/>
                <a:ea typeface="微软雅黑"/>
                <a:cs typeface="Times New Roman" pitchFamily="18" charset="0"/>
              </a:rPr>
              <a:t> </a:t>
            </a:r>
            <a:endParaRPr lang="en-US" altLang="zh-CN" sz="2000">
              <a:ea typeface="微软雅黑"/>
              <a:cs typeface="Times New Roman" pitchFamily="18" charset="0"/>
            </a:endParaRPr>
          </a:p>
          <a:p>
            <a:pPr indent="355600" defTabSz="914400" eaLnBrk="0" hangingPunct="0"/>
            <a:endParaRPr lang="en-US" altLang="zh-CN" sz="1800">
              <a:ea typeface="微软雅黑"/>
              <a:cs typeface="Times New Roman" pitchFamily="18" charset="0"/>
            </a:endParaRPr>
          </a:p>
        </p:txBody>
      </p:sp>
      <p:grpSp>
        <p:nvGrpSpPr>
          <p:cNvPr id="35845" name="组合 4"/>
          <p:cNvGrpSpPr>
            <a:grpSpLocks/>
          </p:cNvGrpSpPr>
          <p:nvPr/>
        </p:nvGrpSpPr>
        <p:grpSpPr bwMode="auto">
          <a:xfrm>
            <a:off x="1879600" y="1951038"/>
            <a:ext cx="5857875" cy="923925"/>
            <a:chOff x="1880324" y="1951606"/>
            <a:chExt cx="5857916" cy="923330"/>
          </a:xfrm>
        </p:grpSpPr>
        <p:sp>
          <p:nvSpPr>
            <p:cNvPr id="35850" name="TextBox 5"/>
            <p:cNvSpPr txBox="1">
              <a:spLocks noChangeArrowheads="1"/>
            </p:cNvSpPr>
            <p:nvPr/>
          </p:nvSpPr>
          <p:spPr bwMode="auto">
            <a:xfrm>
              <a:off x="2523266" y="1951606"/>
              <a:ext cx="521497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5200" b="1">
                  <a:solidFill>
                    <a:srgbClr val="8D80BB"/>
                  </a:solidFill>
                  <a:latin typeface="微软雅黑"/>
                  <a:ea typeface="微软雅黑"/>
                  <a:cs typeface="微软雅黑"/>
                </a:rPr>
                <a:t>专题强化训练</a:t>
              </a:r>
            </a:p>
          </p:txBody>
        </p:sp>
        <p:pic>
          <p:nvPicPr>
            <p:cNvPr id="358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80324" y="2160556"/>
              <a:ext cx="500062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6" name="Picture 2" descr="8SU3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5437188"/>
            <a:ext cx="1227455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8SU3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65400" y="6013450"/>
            <a:ext cx="61102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1090275" y="9253538"/>
            <a:ext cx="173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图</a:t>
            </a:r>
            <a:r>
              <a:rPr lang="en-US" altLang="zh-CN" sz="360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G1­7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12888" y="9974263"/>
            <a:ext cx="20953412" cy="16557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 (1)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装置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的主要作用是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_____________________________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装置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中反应的离子方程式为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_________________________________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2376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55600" defTabSz="914400"/>
            <a:r>
              <a:rPr lang="en-US" altLang="zh-CN" sz="1400">
                <a:solidFill>
                  <a:srgbClr val="595959"/>
                </a:solidFill>
                <a:latin typeface="微软雅黑"/>
                <a:ea typeface="微软雅黑"/>
                <a:cs typeface="Times New Roman" pitchFamily="18" charset="0"/>
              </a:rPr>
              <a:t> </a:t>
            </a:r>
            <a:endParaRPr lang="en-US" altLang="zh-CN" sz="2000">
              <a:ea typeface="微软雅黑"/>
              <a:cs typeface="Times New Roman" pitchFamily="18" charset="0"/>
            </a:endParaRPr>
          </a:p>
          <a:p>
            <a:pPr indent="355600" defTabSz="914400" eaLnBrk="0" hangingPunct="0"/>
            <a:endParaRPr lang="en-US" altLang="zh-CN" sz="1800">
              <a:ea typeface="微软雅黑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68425" y="1981200"/>
            <a:ext cx="20955000" cy="8297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(4)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装置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所盛的药品是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(5)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能证明草酸晶体分解产物中有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的现象是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__________________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(6)H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后连接的尾气处理装置为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________(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“Ⅰ”“Ⅱ”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中选择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) 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(7)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为测定草酸晶体分子式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en-US" altLang="zh-CN" sz="3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x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en-US" altLang="zh-CN" sz="3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的值，现做如下实验。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①称取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6.3 g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草酸晶体，将其配制成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100.0 </a:t>
            </a:r>
            <a:r>
              <a:rPr lang="en-US" altLang="zh-CN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mL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水溶液为待测溶液；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25.0 </a:t>
            </a:r>
            <a:r>
              <a:rPr lang="en-US" altLang="zh-CN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mL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待测溶液放入锥形瓶中，再加入适量的稀硫酸；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③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用浓度为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0.4 mol/L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KMnO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标准溶液进行滴定，达到滴定终点时，用去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12.50 </a:t>
            </a:r>
            <a:r>
              <a:rPr lang="en-US" altLang="zh-CN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mL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KMnO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溶液。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回答下列问题。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写出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和酸性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KMnO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溶液反应的化学方程式：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_________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；经计算</a:t>
            </a:r>
            <a:r>
              <a:rPr lang="en-US" altLang="zh-CN" sz="3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(8)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依据以上实验，写出草酸晶体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en-US" altLang="zh-CN" sz="3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x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受热分解的化学方程式：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______________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28788" y="1981200"/>
            <a:ext cx="20450175" cy="10080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447925" y="2451100"/>
            <a:ext cx="19010313" cy="872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【</a:t>
            </a:r>
            <a:r>
              <a:rPr lang="zh-CN" altLang="en-US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答案</a:t>
            </a:r>
            <a:r>
              <a:rPr lang="en-US" altLang="zh-CN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】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 (1)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冷凝草酸气体，防止草酸进入装置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反应生成沉淀而干扰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的检验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  (2)Ca</a:t>
            </a:r>
            <a:r>
              <a:rPr lang="en-US" altLang="zh-CN" sz="3400" baseline="30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zh-CN" altLang="zh-CN" sz="3400" baseline="30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＋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2OH</a:t>
            </a:r>
            <a:r>
              <a:rPr lang="zh-CN" altLang="zh-CN" sz="3400" baseline="30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－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=CaCO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↓＋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O (3)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吸收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气体，防止干扰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气体的检验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  (4)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碱石灰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或无水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CaCl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)  (5)G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中黑色粉末变为红色，其后的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H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中澄清石灰水变浑浊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  (6)Ⅰ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　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(7)2KMnO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4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5H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4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SO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4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=K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SO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4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2MnSO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4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10CO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↑＋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8H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O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　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  (8)H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4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·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O          CO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↑＋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 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↑＋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O</a:t>
            </a:r>
            <a:endParaRPr lang="en-US" altLang="zh-CN" sz="3400" b="1">
              <a:solidFill>
                <a:srgbClr val="C00000"/>
              </a:solidFill>
              <a:latin typeface="微软雅黑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【</a:t>
            </a:r>
            <a:r>
              <a:rPr lang="zh-CN" altLang="en-US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解析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】 (1)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草酸晶体受热易脱水、升华，装置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B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可以冷凝草酸气体，而草酸钙难溶于水，故装置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B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可以防止草酸进入装置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反应生成沉淀而干扰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的检验。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(2)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装置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是检验生成的二氧化碳，反应的离子方程式为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Ca</a:t>
            </a:r>
            <a:r>
              <a:rPr lang="en-US" altLang="zh-CN" sz="3400" baseline="30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zh-CN" altLang="zh-CN" sz="3400" baseline="30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＋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2OH</a:t>
            </a:r>
            <a:r>
              <a:rPr lang="zh-CN" altLang="zh-CN" sz="3400" baseline="30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－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=CaCO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↓＋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O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。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(3)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装置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D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中的氢氧化钠可以除去剩余的二氧化碳气体，防止干扰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气体的检验。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(4)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气体从溶液中经过会带有水蒸气，装置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F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是用于干燥生成的一氧化碳气体的，可以选用的药品是碱石灰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或无水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CaCl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)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等固体干燥剂。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(5)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若草酸晶体分解产物中有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CO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，则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G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中氧化铜会被还原为铜，看到的现象是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G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中黑色粉末变为红色，其后的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H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中澄清石灰水变浑浊。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(6)H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出来的气体中有一氧化碳，可以用排水集气装置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Ⅰ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收集一氧化碳。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(7)H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4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和酸性</a:t>
            </a: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81300" y="4860925"/>
            <a:ext cx="1081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28788" y="1981200"/>
            <a:ext cx="20450175" cy="10080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447925" y="2451100"/>
            <a:ext cx="1901031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KMnO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4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溶液反应生成二氧化碳和硫酸锰，反应的化学方程式为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2KMnO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4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5H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C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4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3H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SO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4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=K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SO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4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2MnSO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4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10CO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↑＋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8H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O 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；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12.50 mL 0.4 mol/L KMnO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4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溶液中高锰酸钾的物质的量为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0.012 5 L×0.4 mol/L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＝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0.005 mol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，由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2MnO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4</a:t>
            </a:r>
            <a:r>
              <a:rPr lang="en-US" altLang="zh-CN" sz="3400" baseline="30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-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5H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C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4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6H</a:t>
            </a:r>
            <a:r>
              <a:rPr lang="zh-CN" altLang="zh-CN" sz="3400" baseline="30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=2Mn</a:t>
            </a:r>
            <a:r>
              <a:rPr lang="en-US" altLang="zh-CN" sz="3400" baseline="30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zh-CN" altLang="zh-CN" sz="3400" baseline="30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＋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10CO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↑＋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8H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O 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可知，草酸的物质的量＝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0.005 mol×5/2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＝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0.012 5 mol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6.3 g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草酸晶体的物质的量＝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0.012 5 mol×100 mL/25 mL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＝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0.05 mol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＝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6.3 g/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（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90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18</a:t>
            </a:r>
            <a:r>
              <a:rPr lang="en-US" altLang="zh-CN" sz="3400" i="1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x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）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g/mol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，解得</a:t>
            </a:r>
            <a:r>
              <a:rPr lang="en-US" altLang="zh-CN" sz="3400" i="1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x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＝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。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2376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55600" defTabSz="914400"/>
            <a:r>
              <a:rPr lang="en-US" altLang="zh-CN" sz="1400">
                <a:solidFill>
                  <a:srgbClr val="595959"/>
                </a:solidFill>
                <a:latin typeface="微软雅黑"/>
                <a:ea typeface="微软雅黑"/>
                <a:cs typeface="Times New Roman" pitchFamily="18" charset="0"/>
              </a:rPr>
              <a:t> </a:t>
            </a:r>
            <a:endParaRPr lang="en-US" altLang="zh-CN" sz="2000">
              <a:ea typeface="微软雅黑"/>
              <a:cs typeface="Times New Roman" pitchFamily="18" charset="0"/>
            </a:endParaRPr>
          </a:p>
          <a:p>
            <a:pPr indent="355600" defTabSz="914400" eaLnBrk="0" hangingPunct="0"/>
            <a:endParaRPr lang="en-US" altLang="zh-CN" sz="1800">
              <a:ea typeface="微软雅黑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68425" y="1981200"/>
            <a:ext cx="20955000" cy="10063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rgbClr val="8D80BB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b="1" dirty="0">
                <a:solidFill>
                  <a:srgbClr val="8D80BB"/>
                </a:solidFill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镁合金及镁的化合物在生产、生活中有着广泛的应用。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镁在元素周期表中的位置是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__________________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用水氯镁石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主要成分为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MgCl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6H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制备</a:t>
            </a: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金属镁的关键流程如下：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①一段脱水后，残留固体质量占原样品质量的</a:t>
            </a: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64.5%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，试确定生成物的化学式：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②二段脱水时，通入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燃烧产物的目的是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______________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③该工艺中可循环使用的物质有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储氢材料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Mg(AlH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110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200 ℃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的反应为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Mg(AlH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=MgH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2Al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↑，每转移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6 mol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电子生成氢气的物质的量为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________mol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(4)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碱式碳酸镁密度小，是橡胶制品的优良填料，可用复盐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MgCO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(NH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作原料制备。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40 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℃时，复盐开始热解生成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MgCO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3H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，并有气体产生，该反应的化学方程式为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410" name="Picture 2" descr="8SU3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4950" y="2916238"/>
            <a:ext cx="10180638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554325" y="6013450"/>
            <a:ext cx="17319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图</a:t>
            </a:r>
            <a:r>
              <a:rPr lang="en-US" altLang="zh-CN" sz="360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G1­8</a:t>
            </a:r>
            <a:endParaRPr lang="zh-CN" altLang="zh-CN" sz="3600">
              <a:solidFill>
                <a:srgbClr val="7F7F7F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2376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55600" defTabSz="914400"/>
            <a:r>
              <a:rPr lang="en-US" altLang="zh-CN" sz="1400">
                <a:solidFill>
                  <a:srgbClr val="595959"/>
                </a:solidFill>
                <a:latin typeface="微软雅黑"/>
                <a:ea typeface="微软雅黑"/>
                <a:cs typeface="Times New Roman" pitchFamily="18" charset="0"/>
              </a:rPr>
              <a:t> </a:t>
            </a:r>
            <a:endParaRPr lang="en-US" altLang="zh-CN" sz="2000">
              <a:ea typeface="微软雅黑"/>
              <a:cs typeface="Times New Roman" pitchFamily="18" charset="0"/>
            </a:endParaRPr>
          </a:p>
          <a:p>
            <a:pPr indent="355600" defTabSz="914400" eaLnBrk="0" hangingPunct="0"/>
            <a:endParaRPr lang="en-US" altLang="zh-CN" sz="1800">
              <a:ea typeface="微软雅黑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68425" y="1765300"/>
            <a:ext cx="20955000" cy="9232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②制备过程中，需要用到卤水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氯化镁溶液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。某科研小组用沉淀滴定法分析产品中</a:t>
            </a:r>
            <a:r>
              <a:rPr lang="en-US" altLang="zh-CN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</a:t>
            </a:r>
            <a:r>
              <a:rPr lang="zh-CN" altLang="zh-CN" sz="3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－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的含量，称取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6.100 0 g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产品用适量硝酸溶解，经稀释等步骤最终配得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500 </a:t>
            </a:r>
            <a:r>
              <a:rPr lang="en-US" altLang="zh-CN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mL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的溶液。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．准确量取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25.00 </a:t>
            </a:r>
            <a:r>
              <a:rPr lang="en-US" altLang="zh-CN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mL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待测液，用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0.100 0 mol/L AgNO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标准液滴定，滴定前后滴定管中的液面读数如图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G1­9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所示，则滴定过程中消耗标准液的体积为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</a:t>
            </a:r>
            <a:r>
              <a:rPr lang="en-US" altLang="zh-CN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mL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b.</a:t>
            </a:r>
          </a:p>
          <a:p>
            <a:pPr>
              <a:lnSpc>
                <a:spcPct val="150000"/>
              </a:lnSpc>
              <a:defRPr/>
            </a:pP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参照上表数据及信息分析，滴定时可以作指示剂的是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________(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填数字序号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CaCl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en-US" altLang="zh-CN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NaBr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③</a:t>
            </a:r>
            <a:r>
              <a:rPr lang="en-US" altLang="zh-CN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NaI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④K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CrO</a:t>
            </a:r>
            <a:r>
              <a:rPr lang="en-US" altLang="zh-CN" sz="3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．滴定时，应将溶液调成中性，不能是强酸性或强碱性，其中不能是强碱性的原因是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．产品中氯的质量分数为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________(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保留三位有效数字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9442113" y="8821738"/>
            <a:ext cx="17319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图</a:t>
            </a:r>
            <a:r>
              <a:rPr lang="en-US" altLang="zh-CN" sz="360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G1­9</a:t>
            </a:r>
            <a:endParaRPr lang="zh-CN" altLang="zh-CN" sz="3600">
              <a:solidFill>
                <a:srgbClr val="7F7F7F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18434" name="Picture 2" descr="8SU3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65850" y="5365750"/>
            <a:ext cx="29654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016125" y="5221288"/>
          <a:ext cx="12241213" cy="2332037"/>
        </p:xfrm>
        <a:graphic>
          <a:graphicData uri="http://schemas.openxmlformats.org/drawingml/2006/table">
            <a:tbl>
              <a:tblPr/>
              <a:tblGrid>
                <a:gridCol w="1368153"/>
                <a:gridCol w="2448272"/>
                <a:gridCol w="2592288"/>
                <a:gridCol w="3384376"/>
                <a:gridCol w="244827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400" kern="100" dirty="0">
                        <a:solidFill>
                          <a:srgbClr val="595959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AgCl</a:t>
                      </a:r>
                      <a:endParaRPr lang="zh-CN" sz="3400" kern="100">
                        <a:latin typeface="微软雅黑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AgBr</a:t>
                      </a:r>
                      <a:endParaRPr lang="zh-CN" sz="3400" kern="100">
                        <a:latin typeface="微软雅黑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AgI</a:t>
                      </a:r>
                      <a:endParaRPr lang="zh-CN" sz="3400" kern="100">
                        <a:latin typeface="微软雅黑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Ag</a:t>
                      </a:r>
                      <a:r>
                        <a:rPr lang="en-US" sz="3400" kern="100" baseline="-250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2</a:t>
                      </a:r>
                      <a:r>
                        <a:rPr lang="en-US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CrO</a:t>
                      </a:r>
                      <a:r>
                        <a:rPr lang="en-US" sz="3400" kern="100" baseline="-250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4</a:t>
                      </a:r>
                      <a:endParaRPr lang="zh-CN" sz="3400" kern="100">
                        <a:latin typeface="微软雅黑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kern="100" dirty="0" err="1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Arial"/>
                        </a:rPr>
                        <a:t>K</a:t>
                      </a:r>
                      <a:r>
                        <a:rPr lang="en-US" sz="3400" kern="100" baseline="-25000" dirty="0" err="1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Arial"/>
                        </a:rPr>
                        <a:t>sp</a:t>
                      </a:r>
                      <a:endParaRPr lang="zh-CN" sz="3400" kern="100" dirty="0">
                        <a:latin typeface="微软雅黑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kern="100" dirty="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2×10</a:t>
                      </a:r>
                      <a:r>
                        <a:rPr lang="zh-CN" sz="3400" kern="100" baseline="30000" dirty="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－</a:t>
                      </a:r>
                      <a:r>
                        <a:rPr lang="en-US" sz="3400" kern="100" baseline="30000" dirty="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10</a:t>
                      </a:r>
                      <a:endParaRPr lang="zh-CN" sz="3400" kern="100" dirty="0">
                        <a:latin typeface="微软雅黑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5.4</a:t>
                      </a:r>
                      <a:r>
                        <a:rPr lang="zh-CN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×</a:t>
                      </a:r>
                      <a:r>
                        <a:rPr lang="en-US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10</a:t>
                      </a:r>
                      <a:r>
                        <a:rPr lang="zh-CN" sz="3400" kern="100" baseline="300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－</a:t>
                      </a:r>
                      <a:r>
                        <a:rPr lang="en-US" sz="3400" kern="100" baseline="300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13</a:t>
                      </a:r>
                      <a:endParaRPr lang="zh-CN" sz="3400" kern="100">
                        <a:latin typeface="微软雅黑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8.3</a:t>
                      </a:r>
                      <a:r>
                        <a:rPr lang="zh-CN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×</a:t>
                      </a:r>
                      <a:r>
                        <a:rPr lang="en-US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10</a:t>
                      </a:r>
                      <a:r>
                        <a:rPr lang="zh-CN" sz="3400" kern="100" baseline="300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－</a:t>
                      </a:r>
                      <a:r>
                        <a:rPr lang="en-US" sz="3400" kern="100" baseline="300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17</a:t>
                      </a:r>
                      <a:endParaRPr lang="zh-CN" sz="3400" kern="100">
                        <a:latin typeface="微软雅黑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2</a:t>
                      </a:r>
                      <a:r>
                        <a:rPr lang="zh-CN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×</a:t>
                      </a:r>
                      <a:r>
                        <a:rPr lang="en-US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10</a:t>
                      </a:r>
                      <a:r>
                        <a:rPr lang="zh-CN" sz="3400" kern="100" baseline="300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－</a:t>
                      </a:r>
                      <a:r>
                        <a:rPr lang="en-US" sz="3400" kern="100" baseline="300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12</a:t>
                      </a:r>
                      <a:endParaRPr lang="zh-CN" sz="3400" kern="100">
                        <a:latin typeface="微软雅黑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颜色</a:t>
                      </a:r>
                      <a:endParaRPr lang="zh-CN" sz="3400" kern="100">
                        <a:latin typeface="微软雅黑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400" kern="100" dirty="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白</a:t>
                      </a:r>
                      <a:endParaRPr lang="zh-CN" sz="3400" kern="100" dirty="0">
                        <a:latin typeface="微软雅黑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淡黄</a:t>
                      </a:r>
                      <a:endParaRPr lang="zh-CN" sz="3400" kern="100">
                        <a:latin typeface="微软雅黑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400" kern="10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黄</a:t>
                      </a:r>
                      <a:endParaRPr lang="zh-CN" sz="3400" kern="100">
                        <a:latin typeface="微软雅黑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400" kern="100" dirty="0">
                          <a:solidFill>
                            <a:srgbClr val="59595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砖红</a:t>
                      </a:r>
                      <a:endParaRPr lang="zh-CN" sz="3400" kern="100" dirty="0">
                        <a:latin typeface="微软雅黑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0242" name="组合 18"/>
          <p:cNvGrpSpPr>
            <a:grpSpLocks/>
          </p:cNvGrpSpPr>
          <p:nvPr/>
        </p:nvGrpSpPr>
        <p:grpSpPr bwMode="auto">
          <a:xfrm>
            <a:off x="1879600" y="1951038"/>
            <a:ext cx="5857875" cy="923925"/>
            <a:chOff x="1880324" y="1951606"/>
            <a:chExt cx="5857916" cy="923330"/>
          </a:xfrm>
        </p:grpSpPr>
        <p:sp>
          <p:nvSpPr>
            <p:cNvPr id="10244" name="TextBox 75"/>
            <p:cNvSpPr txBox="1">
              <a:spLocks noChangeArrowheads="1"/>
            </p:cNvSpPr>
            <p:nvPr/>
          </p:nvSpPr>
          <p:spPr bwMode="auto">
            <a:xfrm>
              <a:off x="2523266" y="1951606"/>
              <a:ext cx="521497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5200" b="1">
                  <a:solidFill>
                    <a:srgbClr val="8D80BB"/>
                  </a:solidFill>
                  <a:latin typeface="微软雅黑"/>
                  <a:ea typeface="微软雅黑"/>
                  <a:cs typeface="微软雅黑"/>
                </a:rPr>
                <a:t>重难考向剖析</a:t>
              </a:r>
            </a:p>
          </p:txBody>
        </p:sp>
        <p:pic>
          <p:nvPicPr>
            <p:cNvPr id="1024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80324" y="2160556"/>
              <a:ext cx="500062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2773363"/>
            <a:ext cx="19946938" cy="902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28788" y="1981200"/>
            <a:ext cx="20450175" cy="10080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743200" y="2622550"/>
          <a:ext cx="18456275" cy="9963150"/>
        </p:xfrm>
        <a:graphic>
          <a:graphicData uri="http://schemas.openxmlformats.org/presentationml/2006/ole">
            <p:oleObj spid="_x0000_s19457" name="文档" r:id="rId3" imgW="11825060" imgH="6372652" progId="">
              <p:embed/>
            </p:oleObj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28788" y="1981200"/>
            <a:ext cx="20450175" cy="10080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1223963" y="900113"/>
          <a:ext cx="20666075" cy="7993062"/>
        </p:xfrm>
        <a:graphic>
          <a:graphicData uri="http://schemas.openxmlformats.org/presentationml/2006/ole">
            <p:oleObj spid="_x0000_s39938" name="文档" r:id="rId3" imgW="11825060" imgH="6369773" progId="">
              <p:embed/>
            </p:oleObj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28788" y="1981200"/>
            <a:ext cx="20450175" cy="10080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743200" y="2622550"/>
          <a:ext cx="18715038" cy="9367838"/>
        </p:xfrm>
        <a:graphic>
          <a:graphicData uri="http://schemas.openxmlformats.org/presentationml/2006/ole">
            <p:oleObj spid="_x0000_s40962" name="文档" r:id="rId3" imgW="11744583" imgH="5759821" progId="">
              <p:embed/>
            </p:oleObj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325" y="2197100"/>
            <a:ext cx="20805775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5763" y="2124075"/>
            <a:ext cx="20451762" cy="9577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447925" y="2789238"/>
            <a:ext cx="18938875" cy="862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【</a:t>
            </a:r>
            <a:r>
              <a:rPr lang="zh-CN" altLang="en-US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答案</a:t>
            </a:r>
            <a:r>
              <a:rPr lang="en-US" altLang="zh-CN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】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 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(1)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避免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b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中压强过大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  (2)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防止暴沸　直形冷凝管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  (3)c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中温度下降，管路中形成负压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  (4)①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液封，防止氨气逸出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  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②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4</a:t>
            </a:r>
            <a:r>
              <a:rPr lang="en-US" altLang="zh-CN" sz="3400" baseline="30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+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OH</a:t>
            </a:r>
            <a:r>
              <a:rPr lang="zh-CN" altLang="zh-CN" sz="3400" baseline="30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－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       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↑＋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O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　保温使氨完全蒸出</a:t>
            </a:r>
          </a:p>
          <a:p>
            <a:pPr>
              <a:lnSpc>
                <a:spcPct val="150000"/>
              </a:lnSpc>
            </a:pPr>
            <a:r>
              <a:rPr lang="en-US" altLang="zh-CN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【</a:t>
            </a:r>
            <a:r>
              <a:rPr lang="zh-CN" altLang="en-US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解析</a:t>
            </a:r>
            <a:r>
              <a:rPr lang="en-US" altLang="zh-CN" sz="3400" b="1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】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由实验目的和装置图可知，铵盐与浓碱液在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e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中反应，通过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b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中产生水蒸气通入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e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中将反应液加热，使产生的氨气完全逸出进入装置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g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生成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·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BO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，然后利用盐酸来滴定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·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BO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，最后利用氮守恒即可求出蛋白质的含氮量。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(1)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若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b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中压强较大，则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a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管内液面上升，因此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a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的作用就是避免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b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中压强过大。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(2)b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中放入少量碎瓷片的目的是防止暴沸；仪器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f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的名称是直形冷凝管。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(3)g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中蒸馏水倒吸进入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，原因是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、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e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及其所连接的管道内因温度下降，水蒸气冷凝为水后，管路内形成负压，在大气压的作用下，锥形瓶内的蒸馏水被倒吸入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c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中。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(4)①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因氨气极易溶于水，因此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d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中保留少量水可达到液封、防止氨气逸出的目的。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②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结合前面综述知，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e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中主要反应是铵盐与碱溶液在加热条件下的反应，离子方程式为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4</a:t>
            </a:r>
            <a:r>
              <a:rPr lang="en-US" altLang="zh-CN" sz="3400" baseline="30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+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OH</a:t>
            </a:r>
            <a:r>
              <a:rPr lang="zh-CN" altLang="zh-CN" sz="3400" baseline="30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－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         NH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3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↑＋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H</a:t>
            </a:r>
            <a:r>
              <a:rPr lang="en-US" altLang="zh-CN" sz="3400" baseline="-250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2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O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，</a:t>
            </a:r>
            <a:r>
              <a:rPr lang="en-US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e</a:t>
            </a:r>
            <a:r>
              <a:rPr lang="zh-CN" altLang="zh-CN" sz="3400">
                <a:solidFill>
                  <a:srgbClr val="C00000"/>
                </a:solidFill>
                <a:latin typeface="微软雅黑"/>
                <a:ea typeface="微软雅黑"/>
                <a:cs typeface="Times New Roman" pitchFamily="18" charset="0"/>
              </a:rPr>
              <a:t>采用中空双层玻璃瓶的作用是减少热量损失，保温则有利于生成的氨气全部逸出。</a:t>
            </a: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2925" y="3565525"/>
            <a:ext cx="9540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7250" y="9901238"/>
            <a:ext cx="954088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5763" y="2124075"/>
            <a:ext cx="20451762" cy="9577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38" y="2652713"/>
            <a:ext cx="27146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1749" name="TextBox 10"/>
          <p:cNvSpPr txBox="1">
            <a:spLocks noChangeArrowheads="1"/>
          </p:cNvSpPr>
          <p:nvPr/>
        </p:nvSpPr>
        <p:spPr bwMode="auto">
          <a:xfrm>
            <a:off x="2093913" y="2589213"/>
            <a:ext cx="23399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解题策略</a:t>
            </a:r>
          </a:p>
        </p:txBody>
      </p:sp>
      <p:sp>
        <p:nvSpPr>
          <p:cNvPr id="13" name="矩形 12"/>
          <p:cNvSpPr/>
          <p:nvPr/>
        </p:nvSpPr>
        <p:spPr>
          <a:xfrm>
            <a:off x="1951038" y="3467100"/>
            <a:ext cx="19861212" cy="7854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实验简答题答题模板</a:t>
            </a:r>
          </a:p>
          <a:p>
            <a:pPr>
              <a:lnSpc>
                <a:spcPct val="150000"/>
              </a:lnSpc>
            </a:pPr>
            <a:r>
              <a:rPr lang="en-US" altLang="zh-CN" sz="3400" b="1">
                <a:latin typeface="黑体" pitchFamily="2" charset="-122"/>
                <a:ea typeface="黑体" pitchFamily="2" charset="-122"/>
                <a:cs typeface="微软雅黑"/>
              </a:rPr>
              <a:t>(1)</a:t>
            </a: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滴定终点的现象：当最后一滴</a:t>
            </a:r>
            <a:r>
              <a:rPr lang="en-US" altLang="zh-CN" sz="3400" b="1">
                <a:latin typeface="黑体" pitchFamily="2" charset="-122"/>
                <a:ea typeface="黑体" pitchFamily="2" charset="-122"/>
                <a:cs typeface="微软雅黑"/>
              </a:rPr>
              <a:t>××</a:t>
            </a: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滴入时，锥形瓶中溶液恰好由</a:t>
            </a:r>
            <a:r>
              <a:rPr lang="en-US" altLang="zh-CN" sz="3400" b="1">
                <a:latin typeface="黑体" pitchFamily="2" charset="-122"/>
                <a:ea typeface="黑体" pitchFamily="2" charset="-122"/>
                <a:cs typeface="微软雅黑"/>
              </a:rPr>
              <a:t>××(</a:t>
            </a: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颜色</a:t>
            </a:r>
            <a:r>
              <a:rPr lang="en-US" altLang="zh-CN" sz="3400" b="1">
                <a:latin typeface="黑体" pitchFamily="2" charset="-122"/>
                <a:ea typeface="黑体" pitchFamily="2" charset="-122"/>
                <a:cs typeface="微软雅黑"/>
              </a:rPr>
              <a:t>①)</a:t>
            </a: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变成</a:t>
            </a:r>
            <a:r>
              <a:rPr lang="en-US" altLang="zh-CN" sz="3400" b="1">
                <a:latin typeface="黑体" pitchFamily="2" charset="-122"/>
                <a:ea typeface="黑体" pitchFamily="2" charset="-122"/>
                <a:cs typeface="微软雅黑"/>
              </a:rPr>
              <a:t>××(</a:t>
            </a: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颜色②</a:t>
            </a:r>
            <a:r>
              <a:rPr lang="en-US" altLang="zh-CN" sz="3400" b="1">
                <a:latin typeface="黑体" pitchFamily="2" charset="-122"/>
                <a:ea typeface="黑体" pitchFamily="2" charset="-122"/>
                <a:cs typeface="微软雅黑"/>
              </a:rPr>
              <a:t>)</a:t>
            </a: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，且半分钟内不恢复或不褪色。</a:t>
            </a:r>
          </a:p>
          <a:p>
            <a:pPr>
              <a:lnSpc>
                <a:spcPct val="150000"/>
              </a:lnSpc>
            </a:pPr>
            <a:r>
              <a:rPr lang="en-US" altLang="zh-CN" sz="3400" b="1">
                <a:latin typeface="黑体" pitchFamily="2" charset="-122"/>
                <a:ea typeface="黑体" pitchFamily="2" charset="-122"/>
                <a:cs typeface="微软雅黑"/>
              </a:rPr>
              <a:t>(2)</a:t>
            </a: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实验操作</a:t>
            </a:r>
          </a:p>
          <a:p>
            <a:pPr>
              <a:lnSpc>
                <a:spcPct val="150000"/>
              </a:lnSpc>
            </a:pP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①气密性检查操作：形成密闭体系</a:t>
            </a:r>
            <a:r>
              <a:rPr lang="en-US" altLang="zh-CN" sz="3400" b="1">
                <a:latin typeface="黑体" pitchFamily="2" charset="-122"/>
                <a:ea typeface="黑体" pitchFamily="2" charset="-122"/>
                <a:cs typeface="微软雅黑"/>
              </a:rPr>
              <a:t>―→</a:t>
            </a: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操作</a:t>
            </a:r>
            <a:r>
              <a:rPr lang="en-US" altLang="zh-CN" sz="3400" b="1">
                <a:latin typeface="黑体" pitchFamily="2" charset="-122"/>
                <a:ea typeface="黑体" pitchFamily="2" charset="-122"/>
                <a:cs typeface="微软雅黑"/>
              </a:rPr>
              <a:t>―→</a:t>
            </a: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描述现象</a:t>
            </a:r>
            <a:r>
              <a:rPr lang="en-US" altLang="zh-CN" sz="3400" b="1">
                <a:latin typeface="黑体" pitchFamily="2" charset="-122"/>
                <a:ea typeface="黑体" pitchFamily="2" charset="-122"/>
                <a:cs typeface="微软雅黑"/>
              </a:rPr>
              <a:t>―→</a:t>
            </a: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得出结论。</a:t>
            </a:r>
          </a:p>
          <a:p>
            <a:pPr>
              <a:lnSpc>
                <a:spcPct val="150000"/>
              </a:lnSpc>
            </a:pP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②沉淀剂是否过量的判断方法：静置，向上层清液中继续滴加少量沉淀剂，若无沉淀产生，则证明沉淀剂已过量。</a:t>
            </a:r>
          </a:p>
          <a:p>
            <a:pPr>
              <a:lnSpc>
                <a:spcPct val="150000"/>
              </a:lnSpc>
            </a:pP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③洗涤沉淀操作：将蒸馏水沿着玻璃棒注入过滤器中至浸没沉淀，待水滤出，重复</a:t>
            </a:r>
            <a:r>
              <a:rPr lang="en-US" altLang="zh-CN" sz="3400" b="1">
                <a:latin typeface="黑体" pitchFamily="2" charset="-122"/>
                <a:ea typeface="黑体" pitchFamily="2" charset="-122"/>
                <a:cs typeface="微软雅黑"/>
              </a:rPr>
              <a:t>2</a:t>
            </a: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～</a:t>
            </a:r>
            <a:r>
              <a:rPr lang="en-US" altLang="zh-CN" sz="3400" b="1">
                <a:latin typeface="黑体" pitchFamily="2" charset="-122"/>
                <a:ea typeface="黑体" pitchFamily="2" charset="-122"/>
                <a:cs typeface="微软雅黑"/>
              </a:rPr>
              <a:t>3</a:t>
            </a: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次即可。</a:t>
            </a:r>
          </a:p>
          <a:p>
            <a:pPr>
              <a:lnSpc>
                <a:spcPct val="150000"/>
              </a:lnSpc>
            </a:pP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③判断沉淀是否洗净的操作：取少量最后一次洗涤滤液，滴加</a:t>
            </a:r>
            <a:r>
              <a:rPr lang="en-US" altLang="zh-CN" sz="3400" b="1">
                <a:latin typeface="黑体" pitchFamily="2" charset="-122"/>
                <a:ea typeface="黑体" pitchFamily="2" charset="-122"/>
                <a:cs typeface="微软雅黑"/>
              </a:rPr>
              <a:t>××× (</a:t>
            </a: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试剂</a:t>
            </a:r>
            <a:r>
              <a:rPr lang="en-US" altLang="zh-CN" sz="3400" b="1">
                <a:latin typeface="黑体" pitchFamily="2" charset="-122"/>
                <a:ea typeface="黑体" pitchFamily="2" charset="-122"/>
                <a:cs typeface="微软雅黑"/>
              </a:rPr>
              <a:t>)</a:t>
            </a: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，若没有</a:t>
            </a:r>
            <a:r>
              <a:rPr lang="en-US" altLang="zh-CN" sz="3400" b="1">
                <a:latin typeface="黑体" pitchFamily="2" charset="-122"/>
                <a:ea typeface="黑体" pitchFamily="2" charset="-122"/>
                <a:cs typeface="微软雅黑"/>
              </a:rPr>
              <a:t>×××</a:t>
            </a:r>
            <a:r>
              <a:rPr lang="zh-CN" altLang="zh-CN" sz="3400" b="1">
                <a:latin typeface="黑体" pitchFamily="2" charset="-122"/>
                <a:ea typeface="黑体" pitchFamily="2" charset="-122"/>
                <a:cs typeface="微软雅黑"/>
              </a:rPr>
              <a:t>现象，证明沉淀已经洗净</a:t>
            </a:r>
            <a:r>
              <a:rPr lang="zh-CN" altLang="zh-CN" sz="3400">
                <a:solidFill>
                  <a:srgbClr val="7F7F7F"/>
                </a:solidFill>
                <a:latin typeface="微软雅黑"/>
                <a:ea typeface="黑体" pitchFamily="2" charset="-122"/>
                <a:cs typeface="微软雅黑"/>
              </a:rPr>
              <a:t>。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5763" y="2052638"/>
            <a:ext cx="20451762" cy="9577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44688" y="2243138"/>
            <a:ext cx="19859625" cy="5770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易混淆的两种结晶方法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①溶解度受温度影响较小的溶质转化为晶体的操作：蒸发</a:t>
            </a:r>
            <a:r>
              <a:rPr lang="en-US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zh-CN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结晶</a:t>
            </a:r>
            <a:r>
              <a:rPr lang="en-US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zh-CN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过滤→洗涤→干燥；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②溶解度受温度影响较大或带结晶水的溶质转化为晶体的操作：蒸发浓缩→冷却结晶→过滤→洗涤→干燥。</a:t>
            </a:r>
            <a:endParaRPr lang="en-US" altLang="zh-CN" sz="34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 (4)</a:t>
            </a:r>
            <a:r>
              <a:rPr lang="zh-CN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简单实验的设计：操作</a:t>
            </a:r>
            <a:r>
              <a:rPr lang="en-US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取样，加入</a:t>
            </a:r>
            <a:r>
              <a:rPr lang="en-US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×××]⇒</a:t>
            </a:r>
            <a:r>
              <a:rPr lang="zh-CN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现象</a:t>
            </a:r>
            <a:r>
              <a:rPr lang="en-US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[</a:t>
            </a:r>
            <a:r>
              <a:rPr lang="zh-CN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如果有</a:t>
            </a:r>
            <a:r>
              <a:rPr lang="en-US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×××</a:t>
            </a:r>
            <a:r>
              <a:rPr lang="zh-CN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生成</a:t>
            </a:r>
            <a:r>
              <a:rPr lang="en-US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]⇒ </a:t>
            </a:r>
            <a:r>
              <a:rPr lang="zh-CN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r>
              <a:rPr lang="en-US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说明</a:t>
            </a:r>
            <a:r>
              <a:rPr lang="en-US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×××</a:t>
            </a:r>
            <a:r>
              <a:rPr lang="zh-CN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的是</a:t>
            </a:r>
            <a:r>
              <a:rPr lang="en-US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×××]</a:t>
            </a:r>
            <a:r>
              <a:rPr lang="zh-CN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(5)</a:t>
            </a:r>
            <a:r>
              <a:rPr lang="zh-CN" altLang="zh-CN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熟悉常考仪器作用的叙述：</a:t>
            </a:r>
          </a:p>
          <a:p>
            <a:pPr>
              <a:lnSpc>
                <a:spcPct val="150000"/>
              </a:lnSpc>
              <a:defRPr/>
            </a:pPr>
            <a:endParaRPr lang="zh-CN" altLang="zh-CN" sz="34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8SU33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9013" y="7092950"/>
            <a:ext cx="430212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8SU34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4863" y="7813675"/>
            <a:ext cx="3335337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8SU34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14238" y="7524750"/>
            <a:ext cx="4189412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8SU345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94188" y="7524750"/>
            <a:ext cx="33845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0009188" y="10406063"/>
            <a:ext cx="1646237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340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图</a:t>
            </a:r>
            <a:r>
              <a:rPr lang="en-US" altLang="zh-CN" sz="340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G1­2</a:t>
            </a:r>
            <a:endParaRPr lang="zh-CN" alt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5763" y="2052638"/>
            <a:ext cx="20451762" cy="9577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44688" y="2243138"/>
            <a:ext cx="19859625" cy="9134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①中橡皮管的作用：平衡压强，使液体能顺利滴下；减小液体体积对气体体积测量的干扰。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②的作用：干燥或除去气体中的杂质。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③的作用：吸收尾气，防止污染空气。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④的作用：干燥气体或吸收气体；防止空气中二氧化碳、水蒸气对实验的影响。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⑤的作用：安全瓶，防止瓶内压强过大。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⑥的作用：通除去某些成分的空气，防止实验中产物受装置内残留空气的影响。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⑦的作用：混合气体；干燥气体；通过观察气泡速率控制流量。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⑧的作用：测量气体体积。读数时注意：装置冷却到室温，上下移动量气管使两液面高度一致，平视量气管内凹液面最低处读出数值。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⑨中仪器名称与作用：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为布氏漏斗，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为抽滤瓶或吸滤瓶，两者组合配合抽气，使抽滤瓶内压强减小，加快过滤的速率。</a:t>
            </a:r>
            <a:endParaRPr lang="zh-CN" altLang="zh-CN" sz="34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23763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8" y="2197100"/>
            <a:ext cx="21428075" cy="835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3467</TotalTime>
  <Words>3084</Words>
  <Application>Microsoft Office PowerPoint</Application>
  <PresentationFormat>自定义</PresentationFormat>
  <Paragraphs>106</Paragraphs>
  <Slides>32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宋体</vt:lpstr>
      <vt:lpstr>Calibri</vt:lpstr>
      <vt:lpstr>微软雅黑</vt:lpstr>
      <vt:lpstr>Times New Roman</vt:lpstr>
      <vt:lpstr>黑体</vt:lpstr>
      <vt:lpstr>Courier New</vt:lpstr>
      <vt:lpstr>Office 主题</vt:lpstr>
      <vt:lpstr>Office 主题</vt:lpstr>
      <vt:lpstr>文档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499</cp:revision>
  <dcterms:created xsi:type="dcterms:W3CDTF">2016-01-31T01:38:40Z</dcterms:created>
  <dcterms:modified xsi:type="dcterms:W3CDTF">2018-01-15T12:19:15Z</dcterms:modified>
</cp:coreProperties>
</file>